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3" r:id="rId9"/>
    <p:sldId id="267" r:id="rId10"/>
    <p:sldId id="260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39" autoAdjust="0"/>
  </p:normalViewPr>
  <p:slideViewPr>
    <p:cSldViewPr>
      <p:cViewPr varScale="1">
        <p:scale>
          <a:sx n="86" d="100"/>
          <a:sy n="86" d="100"/>
        </p:scale>
        <p:origin x="-1166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7675-A324-4908-AB07-8D201C9FEAF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64388-C098-492B-A736-7E175930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23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схема работы сейчас отлаживается в МБОУ «СШ № 61» и вводится в эксплуатацию с августа месяца 2021 года.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Описанную схему несложно внедрить в любой организации, работающей с листами оценивания педагогов.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этого понадобится всего лишь компьютер, интернет, браузер, облачные сервисы Яндекса и </a:t>
            </a:r>
            <a:r>
              <a:rPr lang="en-US" dirty="0" smtClean="0"/>
              <a:t>Google-</a:t>
            </a:r>
            <a:r>
              <a:rPr lang="ru-RU" dirty="0" smtClean="0"/>
              <a:t>а, и программы </a:t>
            </a:r>
            <a:r>
              <a:rPr lang="en-US" dirty="0" smtClean="0"/>
              <a:t>Excel </a:t>
            </a:r>
            <a:r>
              <a:rPr lang="ru-RU" dirty="0" smtClean="0"/>
              <a:t>и </a:t>
            </a:r>
            <a:r>
              <a:rPr lang="en-US" dirty="0" smtClean="0"/>
              <a:t>Word </a:t>
            </a:r>
            <a:r>
              <a:rPr lang="ru-RU" dirty="0" smtClean="0"/>
              <a:t>из офисного пакета </a:t>
            </a:r>
            <a:r>
              <a:rPr lang="en-US" dirty="0" smtClean="0"/>
              <a:t>Microsoft (</a:t>
            </a:r>
            <a:r>
              <a:rPr lang="ru-RU" dirty="0" smtClean="0"/>
              <a:t>единственный</a:t>
            </a:r>
            <a:r>
              <a:rPr lang="ru-RU" baseline="0" dirty="0" smtClean="0"/>
              <a:t> платный продукт в проекте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администрации каждой образовательной организации существует премиальный фонд, который распределяется между всеми педагогами. Чтобы никому не было обидно, что кому-то начислили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меньшую премию в организациях используются листы оценивания. Данные листы педагоги заполняют 2 раза в год (перед началом учебного года и в середине учебного года). Обработка таких листов администрацией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дело не быстрое!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Упростить сбор данных и обработку баллов в листах оценивания педагога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Сократить время обработки листов оценивания всех педагогов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1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Разработать схему электронного сбора данных у педагогов.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Продумать схему выверки баллов педагогов администрацией с автоматическим подсчётом.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Собранные и выверенные данные распечатать в шаблоне листа оценивания.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2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основе шаблона оценочного листа нужно создать форму сбора данных и баллов в облачном сервисе Яндекс Формы.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Опубликовать форму, для заполнения её педагогами.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Выгрузить данные из Яндекс Форм в таблицу</a:t>
            </a:r>
            <a:r>
              <a:rPr lang="en-US" dirty="0" smtClean="0"/>
              <a:t> (Excel)</a:t>
            </a:r>
            <a:r>
              <a:rPr lang="ru-RU" dirty="0" smtClean="0"/>
              <a:t>, таблицу транспонировать и подготовить к проверке администрации.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Загрузить </a:t>
            </a:r>
            <a:r>
              <a:rPr lang="en-US" dirty="0" smtClean="0"/>
              <a:t>Excel-</a:t>
            </a:r>
            <a:r>
              <a:rPr lang="ru-RU" dirty="0" smtClean="0"/>
              <a:t>таблицу в облачный сервис </a:t>
            </a:r>
            <a:r>
              <a:rPr lang="en-US" dirty="0" smtClean="0"/>
              <a:t>Google</a:t>
            </a:r>
            <a:r>
              <a:rPr lang="ru-RU" dirty="0" smtClean="0"/>
              <a:t> Таблицы, предоставить доступ администрации.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Выверенные данные из </a:t>
            </a:r>
            <a:r>
              <a:rPr lang="en-US" dirty="0" smtClean="0"/>
              <a:t>Google</a:t>
            </a:r>
            <a:r>
              <a:rPr lang="ru-RU" dirty="0" smtClean="0"/>
              <a:t> таблиц выгрузить на компьютер в </a:t>
            </a:r>
            <a:r>
              <a:rPr lang="en-US" dirty="0" smtClean="0"/>
              <a:t>Excel-</a:t>
            </a:r>
            <a:r>
              <a:rPr lang="ru-RU" dirty="0" smtClean="0"/>
              <a:t>формат.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Таблицу снова транспонировать и сделать слияние данных с шаблоном оценочного листа.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7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сбора информации по баллам, которые выставляет себе преподаватель,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выбрана облачная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Яндекс.Формы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Яндекс.Форм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предполагает выгрузку данных в виде электронной таблицы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Преподаватель, заполняя электронный лист оценивания, по окончании видит, какой суммарный балл он сам себе выставил.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правило, листы оценивания проверяют несколько человек - представители администрации и комиссии. Поэтому таблицу нужно разместить в облачном сервисе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Таблицы и предоставить доступ на редактирование всем представителям администрации, которые будут выверять баллы. Таким образом, будет реализована совместная работа с листами оценивания, что сократит время их обработки администрацией.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настраивается слияние данных из нашей таблицы с баллами педагогов. Произведя слияние, можно распечатывать листы оценивания. В итоге получатся листы оценивания, которые автоматически заполнены данными, которые вносил педагог и администрация.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4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 была только тестовая апробация, в результате которой были скорректированы нюансы, позволяющие комфортнее работать по новой схеме.</a:t>
            </a:r>
          </a:p>
          <a:p>
            <a:r>
              <a:rPr lang="en-US" dirty="0" smtClean="0"/>
              <a:t>‘</a:t>
            </a:r>
            <a:r>
              <a:rPr lang="ru-RU" dirty="0" smtClean="0"/>
              <a:t>Боевая</a:t>
            </a:r>
            <a:r>
              <a:rPr lang="en-US" dirty="0" smtClean="0"/>
              <a:t>’ </a:t>
            </a:r>
            <a:r>
              <a:rPr lang="ru-RU" dirty="0" smtClean="0"/>
              <a:t>апробация всей схемы будет проводиться в сентябре в МБОУ «СШ №61»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4388-C098-492B-A736-7E17593032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936439-CEBF-48E3-83CA-A8F9E53EC6F4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F209A6-7594-4028-80B9-E7498DF772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0" y="1707654"/>
            <a:ext cx="9108504" cy="1965151"/>
          </a:xfrm>
        </p:spPr>
        <p:txBody>
          <a:bodyPr>
            <a:normAutofit/>
          </a:bodyPr>
          <a:lstStyle/>
          <a:p>
            <a:r>
              <a:rPr lang="ru-RU" sz="4000" b="1" dirty="0"/>
              <a:t>“Электронный сбор </a:t>
            </a:r>
            <a:r>
              <a:rPr lang="ru-RU" sz="4000" b="1" dirty="0" smtClean="0"/>
              <a:t>и</a:t>
            </a:r>
            <a:r>
              <a:rPr lang="en-US" sz="4000" b="1" dirty="0" smtClean="0"/>
              <a:t> </a:t>
            </a:r>
            <a:r>
              <a:rPr lang="ru-RU" sz="4000" b="1" dirty="0" smtClean="0"/>
              <a:t>формирование</a:t>
            </a:r>
            <a:r>
              <a:rPr lang="en-US" sz="4000" b="1" dirty="0" smtClean="0"/>
              <a:t> </a:t>
            </a:r>
            <a:r>
              <a:rPr lang="ru-RU" sz="4000" b="1" dirty="0" smtClean="0"/>
              <a:t>листов оценивания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педагогического </a:t>
            </a:r>
            <a:r>
              <a:rPr lang="ru-RU" sz="4000" b="1" dirty="0"/>
              <a:t>состава”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9632" y="222986"/>
            <a:ext cx="6400800" cy="552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муниципальное </a:t>
            </a:r>
            <a:r>
              <a:rPr lang="ru-RU" dirty="0">
                <a:solidFill>
                  <a:schemeClr val="tx1"/>
                </a:solidFill>
              </a:rPr>
              <a:t>бюджетное общеобразовательное учреждение города Ульяновска "Средняя школа № 61"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98558"/>
            <a:ext cx="9144000" cy="578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</a:rPr>
              <a:t>номинация ИТ-марафона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ИТ-администратор»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632" y="4419044"/>
            <a:ext cx="378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Жирнов</a:t>
            </a:r>
            <a:r>
              <a:rPr lang="ru-RU" b="1" dirty="0" smtClean="0">
                <a:solidFill>
                  <a:srgbClr val="FFFF00"/>
                </a:solidFill>
              </a:rPr>
              <a:t> Александр Викторович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Заместитель директора по ИКТ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Описанную </a:t>
            </a:r>
            <a:r>
              <a:rPr lang="ru-RU" dirty="0"/>
              <a:t>схему несложно внедрить в любой организации, работающей с листами оценивания педагогов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этого понадобится всего лишь компьютер, интернет, браузер, облачные сервисы Яндекса и </a:t>
            </a:r>
            <a:r>
              <a:rPr lang="en-US" dirty="0" smtClean="0"/>
              <a:t>Google-</a:t>
            </a:r>
            <a:r>
              <a:rPr lang="ru-RU" dirty="0" smtClean="0"/>
              <a:t>а, и программы </a:t>
            </a:r>
            <a:r>
              <a:rPr lang="en-US" dirty="0" smtClean="0"/>
              <a:t>Excel </a:t>
            </a:r>
            <a:r>
              <a:rPr lang="ru-RU" dirty="0" smtClean="0"/>
              <a:t>и </a:t>
            </a:r>
            <a:r>
              <a:rPr lang="en-US" dirty="0" smtClean="0"/>
              <a:t>Word </a:t>
            </a:r>
            <a:r>
              <a:rPr lang="ru-RU" dirty="0" smtClean="0"/>
              <a:t>из офисного пакета </a:t>
            </a:r>
            <a:r>
              <a:rPr lang="en-US" dirty="0" smtClean="0"/>
              <a:t>Microsoft.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8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1026" name="Picture 2" descr="C:\Data\61 школа\it (Информатизация)\it-services\Оценочный лист (excel)\pic_ppt\2021-08-25_15-42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37" y="2499742"/>
            <a:ext cx="3936867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160192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раза в год необходимо распределить премиальный фонд образовательной организации на всех педагогов.</a:t>
            </a:r>
          </a:p>
          <a:p>
            <a:r>
              <a:rPr lang="ru-RU" dirty="0" smtClean="0"/>
              <a:t>Большинство образовательных организаций используют для распределения</a:t>
            </a:r>
            <a:br>
              <a:rPr lang="ru-RU" dirty="0" smtClean="0"/>
            </a:br>
            <a:r>
              <a:rPr lang="ru-RU" dirty="0" smtClean="0"/>
              <a:t>премиального фонда</a:t>
            </a:r>
            <a:br>
              <a:rPr lang="ru-RU" dirty="0" smtClean="0"/>
            </a:br>
            <a:r>
              <a:rPr lang="ru-RU" dirty="0" smtClean="0"/>
              <a:t>листы оценивания.</a:t>
            </a:r>
          </a:p>
          <a:p>
            <a:r>
              <a:rPr lang="ru-RU" dirty="0" smtClean="0"/>
              <a:t>Обработка листов</a:t>
            </a:r>
            <a:br>
              <a:rPr lang="ru-RU" dirty="0" smtClean="0"/>
            </a:br>
            <a:r>
              <a:rPr lang="ru-RU" dirty="0" smtClean="0"/>
              <a:t>оценивания – дело не быстрое!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</a:t>
            </a:r>
            <a:r>
              <a:rPr lang="ru-RU" dirty="0"/>
              <a:t>проекта</a:t>
            </a:r>
          </a:p>
        </p:txBody>
      </p:sp>
      <p:pic>
        <p:nvPicPr>
          <p:cNvPr id="2050" name="Picture 2" descr="C:\Data\61 школа\it (Информатизация)\it-services\Оценочный лист (excel)\pic_ppt\3662678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82" y="1779662"/>
            <a:ext cx="4487435" cy="33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31590"/>
            <a:ext cx="8352928" cy="3744416"/>
          </a:xfrm>
        </p:spPr>
        <p:txBody>
          <a:bodyPr/>
          <a:lstStyle/>
          <a:p>
            <a:r>
              <a:rPr lang="ru-RU" dirty="0" smtClean="0"/>
              <a:t>Упростить сбор данных и обработку баллов в листах оценивания педагога</a:t>
            </a:r>
          </a:p>
          <a:p>
            <a:r>
              <a:rPr lang="ru-RU" dirty="0" smtClean="0"/>
              <a:t>Сократить время обработки листов оценивания всех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</a:t>
            </a:r>
            <a:r>
              <a:rPr lang="ru-RU" dirty="0"/>
              <a:t>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995" y="2471167"/>
            <a:ext cx="4070549" cy="3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33322"/>
            <a:ext cx="8712968" cy="3654652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Разработать схему электронного сбора данных у педагогов.</a:t>
            </a:r>
          </a:p>
          <a:p>
            <a:r>
              <a:rPr lang="ru-RU" dirty="0" smtClean="0"/>
              <a:t>Продумать схему выверки баллов педагогов администрацией с автоматическим подсчётом.</a:t>
            </a:r>
          </a:p>
          <a:p>
            <a:r>
              <a:rPr lang="ru-RU" dirty="0" smtClean="0"/>
              <a:t>Собранные и выверенные</a:t>
            </a:r>
            <a:br>
              <a:rPr lang="ru-RU" dirty="0" smtClean="0"/>
            </a:br>
            <a:r>
              <a:rPr lang="ru-RU" dirty="0" smtClean="0"/>
              <a:t>данные распечатать в</a:t>
            </a:r>
            <a:br>
              <a:rPr lang="ru-RU" dirty="0" smtClean="0"/>
            </a:br>
            <a:r>
              <a:rPr lang="ru-RU" dirty="0" smtClean="0"/>
              <a:t>шаблоне листа оценивания.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15566"/>
            <a:ext cx="8784976" cy="3744416"/>
          </a:xfrm>
        </p:spPr>
        <p:txBody>
          <a:bodyPr>
            <a:noAutofit/>
          </a:bodyPr>
          <a:lstStyle/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Создать форму сбора данных и баллов учителя в </a:t>
            </a:r>
            <a:r>
              <a:rPr lang="ru-RU" sz="2200" b="1" dirty="0" smtClean="0"/>
              <a:t>Яндекс Формах</a:t>
            </a:r>
            <a:r>
              <a:rPr lang="ru-RU" sz="2200" dirty="0" smtClean="0"/>
              <a:t>.</a:t>
            </a:r>
          </a:p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Опубликовать форму, для заполнения её педагогами.</a:t>
            </a:r>
          </a:p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Выгрузить данные в </a:t>
            </a:r>
            <a:r>
              <a:rPr lang="en-US" sz="2200" b="1" dirty="0" smtClean="0"/>
              <a:t>Excel</a:t>
            </a:r>
            <a:r>
              <a:rPr lang="ru-RU" sz="2200" dirty="0" smtClean="0"/>
              <a:t>, таблицу транспонировать и подготовить к проверке администрации.</a:t>
            </a:r>
          </a:p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Загрузить </a:t>
            </a:r>
            <a:r>
              <a:rPr lang="en-US" sz="2200" b="1" dirty="0" smtClean="0"/>
              <a:t>Excel</a:t>
            </a:r>
            <a:r>
              <a:rPr lang="en-US" sz="2200" dirty="0" smtClean="0"/>
              <a:t>-</a:t>
            </a:r>
            <a:r>
              <a:rPr lang="ru-RU" sz="2200" dirty="0" smtClean="0"/>
              <a:t>таблицу в облачный сервис </a:t>
            </a:r>
            <a:r>
              <a:rPr lang="en-US" sz="2200" b="1" dirty="0" smtClean="0"/>
              <a:t>Google</a:t>
            </a:r>
            <a:r>
              <a:rPr lang="ru-RU" sz="2200" b="1" dirty="0"/>
              <a:t> </a:t>
            </a:r>
            <a:r>
              <a:rPr lang="ru-RU" sz="2200" b="1" dirty="0" smtClean="0"/>
              <a:t>Таблицы</a:t>
            </a:r>
            <a:r>
              <a:rPr lang="ru-RU" sz="2200" dirty="0" smtClean="0"/>
              <a:t>, предоставить доступ администрации.</a:t>
            </a:r>
          </a:p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Выверенные данные выгрузить на компьютер в </a:t>
            </a:r>
            <a:r>
              <a:rPr lang="en-US" sz="2200" b="1" dirty="0" smtClean="0"/>
              <a:t>Excel</a:t>
            </a:r>
            <a:r>
              <a:rPr lang="ru-RU" sz="2200" dirty="0"/>
              <a:t> .</a:t>
            </a:r>
            <a:endParaRPr lang="en-US" sz="2200" b="1" dirty="0" smtClean="0"/>
          </a:p>
          <a:p>
            <a:pPr marL="566928" indent="-457200"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ru-RU" sz="2200" dirty="0" smtClean="0"/>
              <a:t>Таблицу снова транспонировать и сделать слияние данных с шаблоном оценочного листа в </a:t>
            </a:r>
            <a:r>
              <a:rPr lang="en-US" sz="2200" b="1" dirty="0" smtClean="0"/>
              <a:t>Word</a:t>
            </a:r>
            <a:r>
              <a:rPr lang="ru-RU" sz="2200" dirty="0" smtClean="0"/>
              <a:t>-е.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pPr algn="ctr"/>
            <a:r>
              <a:rPr lang="ru-RU" dirty="0" smtClean="0"/>
              <a:t>План листа оценивания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219822"/>
            <a:ext cx="2248261" cy="19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7156"/>
            <a:ext cx="871296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 оценивания в Яндекс Формах</a:t>
            </a:r>
            <a:endParaRPr lang="ru-RU" dirty="0"/>
          </a:p>
        </p:txBody>
      </p:sp>
      <p:pic>
        <p:nvPicPr>
          <p:cNvPr id="3075" name="Picture 3" descr="Лист оценивания - Яндек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6" y="771550"/>
            <a:ext cx="6408712" cy="420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Лист оценивания - Баллы ит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22" y="1212476"/>
            <a:ext cx="5232400" cy="19812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752"/>
            <a:ext cx="9129096" cy="857250"/>
          </a:xfrm>
        </p:spPr>
        <p:txBody>
          <a:bodyPr>
            <a:noAutofit/>
          </a:bodyPr>
          <a:lstStyle/>
          <a:p>
            <a:pPr algn="ctr"/>
            <a:r>
              <a:rPr lang="ru-RU" sz="3100" dirty="0" smtClean="0"/>
              <a:t>Выверка листа оценивания Администрацией</a:t>
            </a:r>
            <a:endParaRPr lang="ru-RU" sz="3100" dirty="0"/>
          </a:p>
        </p:txBody>
      </p:sp>
      <p:pic>
        <p:nvPicPr>
          <p:cNvPr id="1026" name="Picture 2" descr="Лист оценивания - Google Табл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2442"/>
            <a:ext cx="9021592" cy="383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2022" y="2229466"/>
            <a:ext cx="2993859" cy="30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pPr algn="ctr"/>
            <a:r>
              <a:rPr lang="ru-RU" dirty="0" smtClean="0"/>
              <a:t>Распечатка листа оценивания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282711"/>
            <a:ext cx="6264696" cy="38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ист оценивания - ЛО шабл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" y="847687"/>
            <a:ext cx="593566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Лист оценивания - ЛО заполн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15" y="1446256"/>
            <a:ext cx="59356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026" y="2818770"/>
            <a:ext cx="4516977" cy="21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10996"/>
            <a:ext cx="9036496" cy="34769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Пока была только тестовая апробация, в результате которой были скорректированы </a:t>
            </a:r>
            <a:r>
              <a:rPr lang="ru-RU" dirty="0" smtClean="0"/>
              <a:t>нюансы</a:t>
            </a:r>
            <a:r>
              <a:rPr lang="ru-RU" dirty="0" smtClean="0"/>
              <a:t>, позволяющие комфортнее работать по новой схеме.</a:t>
            </a:r>
          </a:p>
          <a:p>
            <a:r>
              <a:rPr lang="en-US" dirty="0" smtClean="0"/>
              <a:t>‘</a:t>
            </a:r>
            <a:r>
              <a:rPr lang="ru-RU" dirty="0" smtClean="0"/>
              <a:t>Боевая</a:t>
            </a:r>
            <a:r>
              <a:rPr lang="en-US" dirty="0" smtClean="0"/>
              <a:t>’ </a:t>
            </a:r>
            <a:r>
              <a:rPr lang="ru-RU" dirty="0" smtClean="0"/>
              <a:t>апробация</a:t>
            </a:r>
            <a:br>
              <a:rPr lang="ru-RU" dirty="0" smtClean="0"/>
            </a:br>
            <a:r>
              <a:rPr lang="ru-RU" dirty="0" smtClean="0"/>
              <a:t>всей схемы будет</a:t>
            </a:r>
            <a:br>
              <a:rPr lang="ru-RU" dirty="0" smtClean="0"/>
            </a:br>
            <a:r>
              <a:rPr lang="ru-RU" dirty="0" smtClean="0"/>
              <a:t>проводиться</a:t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dirty="0" smtClean="0"/>
              <a:t>сентябре</a:t>
            </a:r>
            <a:br>
              <a:rPr lang="ru-RU" dirty="0" smtClean="0"/>
            </a:br>
            <a:r>
              <a:rPr lang="ru-RU" dirty="0" smtClean="0"/>
              <a:t>в МБОУ «СШ №61»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Апробация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842</TotalTime>
  <Words>619</Words>
  <Application>Microsoft Office PowerPoint</Application>
  <PresentationFormat>Экран (16:9)</PresentationFormat>
  <Paragraphs>63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“Электронный сбор и формирование листов оценивания педагогического состава”</vt:lpstr>
      <vt:lpstr>Актуальность</vt:lpstr>
      <vt:lpstr>Цели проекта</vt:lpstr>
      <vt:lpstr>Задачи проекта</vt:lpstr>
      <vt:lpstr>План листа оценивания</vt:lpstr>
      <vt:lpstr>Лист оценивания в Яндекс Формах</vt:lpstr>
      <vt:lpstr>Выверка листа оценивания Администрацией</vt:lpstr>
      <vt:lpstr>Распечатка листа оценивания</vt:lpstr>
      <vt:lpstr>Апробация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“Электронный сбор и формирование листов оценивания педагогического состава”</dc:title>
  <dc:creator>User</dc:creator>
  <cp:lastModifiedBy>User</cp:lastModifiedBy>
  <cp:revision>31</cp:revision>
  <cp:lastPrinted>2021-08-26T11:36:06Z</cp:lastPrinted>
  <dcterms:created xsi:type="dcterms:W3CDTF">2021-08-25T06:11:35Z</dcterms:created>
  <dcterms:modified xsi:type="dcterms:W3CDTF">2021-08-26T11:36:24Z</dcterms:modified>
</cp:coreProperties>
</file>